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55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49F5-0627-4E2A-ACD8-C70B7697C27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8A5B-DBC0-4C4A-B8C3-1A63EDBC9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49F5-0627-4E2A-ACD8-C70B7697C27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8A5B-DBC0-4C4A-B8C3-1A63EDBC9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49F5-0627-4E2A-ACD8-C70B7697C27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8A5B-DBC0-4C4A-B8C3-1A63EDBC9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49F5-0627-4E2A-ACD8-C70B7697C27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8A5B-DBC0-4C4A-B8C3-1A63EDBC9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49F5-0627-4E2A-ACD8-C70B7697C27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8A5B-DBC0-4C4A-B8C3-1A63EDBC9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49F5-0627-4E2A-ACD8-C70B7697C27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8A5B-DBC0-4C4A-B8C3-1A63EDBC9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49F5-0627-4E2A-ACD8-C70B7697C27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8A5B-DBC0-4C4A-B8C3-1A63EDBC9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49F5-0627-4E2A-ACD8-C70B7697C27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8A5B-DBC0-4C4A-B8C3-1A63EDBC9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49F5-0627-4E2A-ACD8-C70B7697C27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8A5B-DBC0-4C4A-B8C3-1A63EDBC9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49F5-0627-4E2A-ACD8-C70B7697C27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8A5B-DBC0-4C4A-B8C3-1A63EDBC9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49F5-0627-4E2A-ACD8-C70B7697C27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8A5B-DBC0-4C4A-B8C3-1A63EDBC969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BFC49F5-0627-4E2A-ACD8-C70B7697C27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EF88A5B-DBC0-4C4A-B8C3-1A63EDBC9695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Theories of Long Term </a:t>
            </a:r>
            <a:r>
              <a:rPr lang="en-US" dirty="0" smtClean="0"/>
              <a:t>Storage:  Schema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Neil H. Schwartz, Ph.D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98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7201" y="1647825"/>
            <a:ext cx="8372676" cy="107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AU" altLang="en-US" sz="3200" dirty="0"/>
              <a:t>Schema provides learners with context </a:t>
            </a:r>
            <a:endParaRPr lang="en-AU" altLang="en-US" sz="3200" dirty="0" smtClean="0"/>
          </a:p>
          <a:p>
            <a:pPr algn="ctr"/>
            <a:r>
              <a:rPr lang="en-AU" altLang="en-US" sz="3200" dirty="0" smtClean="0"/>
              <a:t>for </a:t>
            </a:r>
            <a:r>
              <a:rPr lang="en-AU" altLang="en-US" sz="3200" dirty="0"/>
              <a:t>interpreting </a:t>
            </a:r>
            <a:r>
              <a:rPr lang="en-AU" altLang="en-US" sz="3200"/>
              <a:t>new </a:t>
            </a:r>
            <a:r>
              <a:rPr lang="en-AU" altLang="en-US" sz="3200" smtClean="0"/>
              <a:t>information.</a:t>
            </a:r>
            <a:endParaRPr lang="en-AU" altLang="en-US" sz="3200" dirty="0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839094" y="3276600"/>
            <a:ext cx="722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8219" y="3857625"/>
            <a:ext cx="8326189" cy="156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AU" altLang="en-US" sz="3200" dirty="0"/>
              <a:t>Schema also provides learners with </a:t>
            </a:r>
            <a:r>
              <a:rPr lang="en-AU" altLang="en-US" sz="3200" dirty="0" smtClean="0"/>
              <a:t>the</a:t>
            </a:r>
          </a:p>
          <a:p>
            <a:pPr algn="ctr"/>
            <a:r>
              <a:rPr lang="en-AU" altLang="en-US" sz="3200" dirty="0" smtClean="0"/>
              <a:t>information </a:t>
            </a:r>
            <a:r>
              <a:rPr lang="en-AU" altLang="en-US" sz="3200" dirty="0"/>
              <a:t>they will need to make </a:t>
            </a:r>
            <a:endParaRPr lang="en-AU" altLang="en-US" sz="3200" dirty="0" smtClean="0"/>
          </a:p>
          <a:p>
            <a:pPr algn="ctr"/>
            <a:r>
              <a:rPr lang="en-AU" altLang="en-US" sz="3200" dirty="0" smtClean="0"/>
              <a:t>new </a:t>
            </a:r>
            <a:r>
              <a:rPr lang="en-AU" altLang="en-US" sz="3200" dirty="0"/>
              <a:t>information comprehensible.</a:t>
            </a:r>
          </a:p>
        </p:txBody>
      </p:sp>
    </p:spTree>
    <p:extLst>
      <p:ext uri="{BB962C8B-B14F-4D97-AF65-F5344CB8AC3E}">
        <p14:creationId xmlns:p14="http://schemas.microsoft.com/office/powerpoint/2010/main" val="269104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54932" y="809625"/>
            <a:ext cx="6246837" cy="218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AU" altLang="en-US" sz="3200" dirty="0"/>
              <a:t>Consider a simple paragraph </a:t>
            </a:r>
            <a:endParaRPr lang="en-AU" altLang="en-US" sz="3200" dirty="0" smtClean="0"/>
          </a:p>
          <a:p>
            <a:pPr algn="ctr"/>
            <a:r>
              <a:rPr lang="en-AU" altLang="en-US" sz="3200" dirty="0" smtClean="0"/>
              <a:t>from </a:t>
            </a:r>
            <a:r>
              <a:rPr lang="en-AU" altLang="en-US" sz="3200" dirty="0"/>
              <a:t>a college text:</a:t>
            </a:r>
          </a:p>
          <a:p>
            <a:pPr algn="ctr"/>
            <a:endParaRPr lang="en-AU" altLang="en-US" sz="3600" dirty="0">
              <a:latin typeface="Zapf Chancery" charset="0"/>
            </a:endParaRPr>
          </a:p>
          <a:p>
            <a:pPr algn="ctr"/>
            <a:endParaRPr lang="en-AU" altLang="en-US" sz="3600" dirty="0">
              <a:latin typeface="Zapf Chancery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56" y="2514600"/>
            <a:ext cx="7724788" cy="3536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algn="just"/>
            <a:r>
              <a:rPr lang="en-AU" altLang="en-US" sz="2800" dirty="0"/>
              <a:t>“The template is apparently a non-DNA system </a:t>
            </a:r>
            <a:r>
              <a:rPr lang="en-AU" altLang="en-US" sz="2800" dirty="0" smtClean="0"/>
              <a:t>that directs </a:t>
            </a:r>
            <a:r>
              <a:rPr lang="en-AU" altLang="en-US" sz="2800" dirty="0"/>
              <a:t>the molecules in such a way that they </a:t>
            </a:r>
            <a:r>
              <a:rPr lang="en-AU" altLang="en-US" sz="2800" dirty="0" smtClean="0"/>
              <a:t>conform to </a:t>
            </a:r>
            <a:r>
              <a:rPr lang="en-AU" altLang="en-US" sz="2800" dirty="0"/>
              <a:t>a particular pattern.  If a mutant type that is </a:t>
            </a:r>
            <a:r>
              <a:rPr lang="en-AU" altLang="en-US" sz="2800" dirty="0" smtClean="0"/>
              <a:t>curly is </a:t>
            </a:r>
            <a:r>
              <a:rPr lang="en-AU" altLang="en-US" sz="2800" dirty="0"/>
              <a:t>dissolved and precipitated again, it will take </a:t>
            </a:r>
            <a:r>
              <a:rPr lang="en-AU" altLang="en-US" sz="2800" dirty="0" smtClean="0"/>
              <a:t>the </a:t>
            </a:r>
            <a:r>
              <a:rPr lang="en-AU" altLang="en-US" sz="2800" dirty="0"/>
              <a:t>pattern of the ‘template’ that </a:t>
            </a:r>
            <a:r>
              <a:rPr lang="en-AU" altLang="en-US" sz="2800" dirty="0" smtClean="0"/>
              <a:t>provides the information </a:t>
            </a:r>
            <a:r>
              <a:rPr lang="en-AU" altLang="en-US" sz="2800" dirty="0"/>
              <a:t>for restoring the structure.”</a:t>
            </a:r>
          </a:p>
        </p:txBody>
      </p:sp>
    </p:spTree>
    <p:extLst>
      <p:ext uri="{BB962C8B-B14F-4D97-AF65-F5344CB8AC3E}">
        <p14:creationId xmlns:p14="http://schemas.microsoft.com/office/powerpoint/2010/main" val="271904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27157" y="428625"/>
            <a:ext cx="6392775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AU" altLang="en-US" sz="32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Or, perhaps a simpler text: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8600" y="1585913"/>
            <a:ext cx="8660868" cy="489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algn="just"/>
            <a:r>
              <a:rPr lang="en-AU" altLang="en-US" sz="2400" dirty="0"/>
              <a:t>“If the balloons popped, the sound wouldn’t be able</a:t>
            </a:r>
          </a:p>
          <a:p>
            <a:pPr algn="just"/>
            <a:r>
              <a:rPr lang="en-AU" altLang="en-US" sz="2400" dirty="0"/>
              <a:t>to carry since everything would be too far away from</a:t>
            </a:r>
          </a:p>
          <a:p>
            <a:pPr algn="just"/>
            <a:r>
              <a:rPr lang="en-AU" altLang="en-US" sz="2400" dirty="0"/>
              <a:t>the correct floor.  A closed window would also prevent</a:t>
            </a:r>
          </a:p>
          <a:p>
            <a:pPr algn="just"/>
            <a:r>
              <a:rPr lang="en-AU" altLang="en-US" sz="2400" dirty="0"/>
              <a:t>the sound from carrying, since most buildings tend to </a:t>
            </a:r>
            <a:r>
              <a:rPr lang="en-AU" altLang="en-US" sz="2400" dirty="0" smtClean="0"/>
              <a:t>be well </a:t>
            </a:r>
            <a:r>
              <a:rPr lang="en-AU" altLang="en-US" sz="2400" dirty="0"/>
              <a:t>insulated.  Since the whole operation depends on a </a:t>
            </a:r>
            <a:r>
              <a:rPr lang="en-AU" altLang="en-US" sz="2400" dirty="0" smtClean="0"/>
              <a:t>steady </a:t>
            </a:r>
            <a:r>
              <a:rPr lang="en-AU" altLang="en-US" sz="2400" dirty="0"/>
              <a:t>flow of electricity, a break in the middle of </a:t>
            </a:r>
            <a:r>
              <a:rPr lang="en-AU" altLang="en-US" sz="2400" dirty="0" smtClean="0"/>
              <a:t>the wire </a:t>
            </a:r>
            <a:r>
              <a:rPr lang="en-AU" altLang="en-US" sz="2400" dirty="0"/>
              <a:t>would also cause problems.  Of course, the </a:t>
            </a:r>
            <a:r>
              <a:rPr lang="en-AU" altLang="en-US" sz="2400" dirty="0" smtClean="0"/>
              <a:t>fellow could </a:t>
            </a:r>
            <a:r>
              <a:rPr lang="en-AU" altLang="en-US" sz="2400" dirty="0"/>
              <a:t>shout, but the human voice is not loud enough </a:t>
            </a:r>
            <a:r>
              <a:rPr lang="en-AU" altLang="en-US" sz="2400" dirty="0" smtClean="0"/>
              <a:t>to carry </a:t>
            </a:r>
            <a:r>
              <a:rPr lang="en-AU" altLang="en-US" sz="2400" dirty="0"/>
              <a:t>that far.  A string could break on the </a:t>
            </a:r>
            <a:r>
              <a:rPr lang="en-AU" altLang="en-US" sz="2400" dirty="0" smtClean="0"/>
              <a:t>instrument. Then </a:t>
            </a:r>
            <a:r>
              <a:rPr lang="en-AU" altLang="en-US" sz="2400" dirty="0"/>
              <a:t>there could be no accompaniment to the </a:t>
            </a:r>
            <a:r>
              <a:rPr lang="en-AU" altLang="en-US" sz="2400" dirty="0" smtClean="0"/>
              <a:t>message. It </a:t>
            </a:r>
            <a:r>
              <a:rPr lang="en-AU" altLang="en-US" sz="2400" dirty="0"/>
              <a:t>is clear that the best would be less distance</a:t>
            </a:r>
            <a:r>
              <a:rPr lang="en-AU" altLang="en-US" sz="2400" dirty="0" smtClean="0"/>
              <a:t>. With </a:t>
            </a:r>
            <a:r>
              <a:rPr lang="en-AU" altLang="en-US" sz="2400" dirty="0"/>
              <a:t>face </a:t>
            </a:r>
            <a:r>
              <a:rPr lang="en-AU" altLang="en-US" sz="2400" dirty="0" smtClean="0"/>
              <a:t>to </a:t>
            </a:r>
            <a:r>
              <a:rPr lang="en-AU" altLang="en-US" sz="2400" dirty="0"/>
              <a:t>face contact, the least number of things could go wrong.”</a:t>
            </a:r>
          </a:p>
        </p:txBody>
      </p:sp>
    </p:spTree>
    <p:extLst>
      <p:ext uri="{BB962C8B-B14F-4D97-AF65-F5344CB8AC3E}">
        <p14:creationId xmlns:p14="http://schemas.microsoft.com/office/powerpoint/2010/main" val="127960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28819" y="276225"/>
            <a:ext cx="6191181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AU" altLang="en-US" sz="3200" dirty="0"/>
              <a:t>Perhaps, this graphic helps...</a:t>
            </a:r>
          </a:p>
        </p:txBody>
      </p:sp>
      <p:pic>
        <p:nvPicPr>
          <p:cNvPr id="3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5791200" cy="457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06916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AU" altLang="en-US" dirty="0"/>
              <a:t>H</a:t>
            </a:r>
            <a:r>
              <a:rPr lang="en-AU" altLang="en-US" dirty="0" smtClean="0"/>
              <a:t>ow is information stored in long-term memory? </a:t>
            </a:r>
            <a:endParaRPr lang="en-AU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239000" cy="3048000"/>
          </a:xfrm>
        </p:spPr>
        <p:txBody>
          <a:bodyPr/>
          <a:lstStyle/>
          <a:p>
            <a:pPr marL="0" indent="0">
              <a:buNone/>
            </a:pPr>
            <a:r>
              <a:rPr lang="en-AU" altLang="en-US" dirty="0"/>
              <a:t>And, what relevance does storage have on </a:t>
            </a:r>
            <a:r>
              <a:rPr lang="en-AU" altLang="en-US" dirty="0" smtClean="0"/>
              <a:t>the </a:t>
            </a:r>
            <a:r>
              <a:rPr lang="en-AU" altLang="en-US" dirty="0"/>
              <a:t>processes of comprehension --when </a:t>
            </a:r>
            <a:r>
              <a:rPr lang="en-AU" altLang="en-US" dirty="0" smtClean="0"/>
              <a:t>learners </a:t>
            </a:r>
            <a:r>
              <a:rPr lang="en-AU" altLang="en-US" dirty="0"/>
              <a:t>are listening to a lecture, participating in </a:t>
            </a:r>
            <a:r>
              <a:rPr lang="en-AU" altLang="en-US" dirty="0" smtClean="0"/>
              <a:t>a class </a:t>
            </a:r>
            <a:r>
              <a:rPr lang="en-AU" altLang="en-US" dirty="0"/>
              <a:t>discussion, reading a text chapter, </a:t>
            </a:r>
            <a:r>
              <a:rPr lang="en-AU" altLang="en-US" dirty="0" smtClean="0"/>
              <a:t>or </a:t>
            </a:r>
            <a:r>
              <a:rPr lang="en-AU" altLang="en-US" dirty="0"/>
              <a:t>participating in lab?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4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057400"/>
          </a:xfrm>
        </p:spPr>
        <p:txBody>
          <a:bodyPr>
            <a:normAutofit/>
          </a:bodyPr>
          <a:lstStyle/>
          <a:p>
            <a:pPr algn="just"/>
            <a:r>
              <a:rPr lang="en-AU" altLang="en-US" dirty="0" smtClean="0"/>
              <a:t>Theories of information storage explain why learners interact the way they do in the presence of new material.</a:t>
            </a:r>
            <a:endParaRPr lang="en-AU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438400" y="3657600"/>
            <a:ext cx="3733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Schema Theory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0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FFFF"/>
              </a:buClr>
              <a:buFont typeface="Zapf Chancery" charset="0"/>
              <a:buChar char="•"/>
            </a:pPr>
            <a:r>
              <a:rPr lang="en-AU" altLang="en-US" dirty="0"/>
              <a:t>Data structures for representing generic </a:t>
            </a:r>
            <a:r>
              <a:rPr lang="en-AU" altLang="en-US" dirty="0" smtClean="0"/>
              <a:t>concepts.</a:t>
            </a:r>
            <a:endParaRPr lang="en-AU" altLang="en-US" dirty="0"/>
          </a:p>
          <a:p>
            <a:pPr>
              <a:buClr>
                <a:srgbClr val="00FFFF"/>
              </a:buClr>
              <a:buFont typeface="Zapf Chancery" charset="0"/>
              <a:buChar char="•"/>
            </a:pPr>
            <a:r>
              <a:rPr lang="en-AU" altLang="en-US" dirty="0"/>
              <a:t>Made up of </a:t>
            </a:r>
            <a:r>
              <a:rPr lang="en-AU" altLang="en-US" b="1" dirty="0"/>
              <a:t>images </a:t>
            </a:r>
            <a:r>
              <a:rPr lang="en-AU" altLang="en-US" dirty="0"/>
              <a:t> and </a:t>
            </a:r>
            <a:r>
              <a:rPr lang="en-AU" altLang="en-US" b="1" dirty="0"/>
              <a:t>propositions (ideas</a:t>
            </a:r>
            <a:r>
              <a:rPr lang="en-AU" altLang="en-US" b="1" dirty="0" smtClean="0"/>
              <a:t>).</a:t>
            </a:r>
            <a:endParaRPr lang="en-AU" altLang="en-US" dirty="0"/>
          </a:p>
          <a:p>
            <a:pPr>
              <a:buClr>
                <a:srgbClr val="00FFFF"/>
              </a:buClr>
              <a:buFont typeface="Zapf Chancery" charset="0"/>
              <a:buChar char="•"/>
            </a:pPr>
            <a:r>
              <a:rPr lang="en-AU" altLang="en-US" dirty="0"/>
              <a:t>Hierarchical frameworks of generalised categories </a:t>
            </a:r>
            <a:r>
              <a:rPr lang="en-AU" altLang="en-US" dirty="0" smtClean="0"/>
              <a:t>of information </a:t>
            </a:r>
            <a:r>
              <a:rPr lang="en-AU" altLang="en-US" dirty="0"/>
              <a:t>with variable “slots” containing </a:t>
            </a:r>
            <a:r>
              <a:rPr lang="en-AU" altLang="en-US" dirty="0" smtClean="0"/>
              <a:t>default values </a:t>
            </a:r>
            <a:r>
              <a:rPr lang="en-AU" altLang="en-US" dirty="0"/>
              <a:t>that become “instantiated” with specific instances of things.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7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FFFF"/>
              </a:buClr>
              <a:buFont typeface="Zapf Chancery" charset="0"/>
              <a:buChar char="•"/>
            </a:pPr>
            <a:r>
              <a:rPr lang="en-AU" altLang="en-US" dirty="0"/>
              <a:t>Summarize the redundancy in our </a:t>
            </a:r>
            <a:r>
              <a:rPr lang="en-AU" altLang="en-US" dirty="0" smtClean="0"/>
              <a:t>experiences. </a:t>
            </a:r>
            <a:endParaRPr lang="en-AU" altLang="en-US" dirty="0"/>
          </a:p>
          <a:p>
            <a:pPr>
              <a:buClr>
                <a:srgbClr val="00FFFF"/>
              </a:buClr>
              <a:buFont typeface="Zapf Chancery" charset="0"/>
              <a:buChar char="•"/>
            </a:pPr>
            <a:r>
              <a:rPr lang="en-AU" altLang="en-US" dirty="0"/>
              <a:t>Represent what is generally true about </a:t>
            </a:r>
            <a:r>
              <a:rPr lang="en-AU" altLang="en-US" dirty="0" smtClean="0"/>
              <a:t>things.</a:t>
            </a:r>
            <a:endParaRPr lang="en-AU" altLang="en-US" dirty="0"/>
          </a:p>
          <a:p>
            <a:pPr>
              <a:buClr>
                <a:srgbClr val="00FFFF"/>
              </a:buClr>
              <a:buFont typeface="Zapf Chancery" charset="0"/>
              <a:buChar char="•"/>
            </a:pPr>
            <a:r>
              <a:rPr lang="en-AU" altLang="en-US" dirty="0"/>
              <a:t>Allow us to store information </a:t>
            </a:r>
            <a:r>
              <a:rPr lang="en-AU" altLang="en-US" dirty="0" smtClean="0"/>
              <a:t>efficiently.</a:t>
            </a:r>
            <a:endParaRPr lang="en-AU" altLang="en-US" dirty="0"/>
          </a:p>
          <a:p>
            <a:pPr>
              <a:buClr>
                <a:srgbClr val="00FFFF"/>
              </a:buClr>
              <a:buFont typeface="Zapf Chancery" charset="0"/>
              <a:buChar char="•"/>
            </a:pPr>
            <a:r>
              <a:rPr lang="en-AU" altLang="en-US" dirty="0"/>
              <a:t>Provide contexts for </a:t>
            </a:r>
            <a:r>
              <a:rPr lang="en-AU" altLang="en-US" dirty="0" smtClean="0"/>
              <a:t>interpretation. </a:t>
            </a:r>
            <a:endParaRPr lang="en-AU" altLang="en-US" dirty="0"/>
          </a:p>
          <a:p>
            <a:pPr>
              <a:buClr>
                <a:srgbClr val="00FFFF"/>
              </a:buClr>
              <a:buFont typeface="Zapf Chancery" charset="0"/>
              <a:buChar char="•"/>
            </a:pPr>
            <a:r>
              <a:rPr lang="en-AU" altLang="en-US" dirty="0"/>
              <a:t>Allow us to comprehend unfamiliar </a:t>
            </a:r>
            <a:r>
              <a:rPr lang="en-AU" altLang="en-US" dirty="0" smtClean="0"/>
              <a:t>information.</a:t>
            </a:r>
            <a:endParaRPr lang="en-AU" altLang="en-US" dirty="0"/>
          </a:p>
          <a:p>
            <a:pPr>
              <a:buClr>
                <a:srgbClr val="00FFFF"/>
              </a:buClr>
              <a:buFont typeface="Zapf Chancery" charset="0"/>
              <a:buChar char="•"/>
            </a:pPr>
            <a:r>
              <a:rPr lang="en-AU" altLang="en-US" dirty="0"/>
              <a:t>Are generic abstractions about the </a:t>
            </a:r>
            <a:r>
              <a:rPr lang="en-AU" altLang="en-US" dirty="0" smtClean="0"/>
              <a:t>world.</a:t>
            </a:r>
            <a:endParaRPr lang="en-AU" altLang="en-US" dirty="0"/>
          </a:p>
          <a:p>
            <a:pPr>
              <a:buClr>
                <a:srgbClr val="00FFFF"/>
              </a:buClr>
              <a:buFont typeface="Zapf Chancery" charset="0"/>
              <a:buChar char="•"/>
            </a:pPr>
            <a:r>
              <a:rPr lang="en-AU" altLang="en-US" dirty="0"/>
              <a:t>Are idiosyncratic, experience-based, and </a:t>
            </a:r>
            <a:r>
              <a:rPr lang="en-AU" altLang="en-US" dirty="0" smtClean="0"/>
              <a:t>personal.</a:t>
            </a: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28065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9701" y="838200"/>
            <a:ext cx="3009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a simple word: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26880" y="2514600"/>
            <a:ext cx="4114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 R O U N D S</a:t>
            </a: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23567" y="5096066"/>
            <a:ext cx="632142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AU" altLang="en-US" dirty="0"/>
              <a:t>What schema do you access to interpret it?</a:t>
            </a:r>
          </a:p>
        </p:txBody>
      </p:sp>
    </p:spTree>
    <p:extLst>
      <p:ext uri="{BB962C8B-B14F-4D97-AF65-F5344CB8AC3E}">
        <p14:creationId xmlns:p14="http://schemas.microsoft.com/office/powerpoint/2010/main" val="360012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52600" y="2339975"/>
            <a:ext cx="5499100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AU" altLang="en-US" sz="5400" dirty="0"/>
              <a:t>A beautiful estate</a:t>
            </a:r>
          </a:p>
        </p:txBody>
      </p:sp>
    </p:spTree>
    <p:extLst>
      <p:ext uri="{BB962C8B-B14F-4D97-AF65-F5344CB8AC3E}">
        <p14:creationId xmlns:p14="http://schemas.microsoft.com/office/powerpoint/2010/main" val="243084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95400" y="2263775"/>
            <a:ext cx="6321425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AU" altLang="en-US" sz="5400" dirty="0"/>
              <a:t>Your morning coffee</a:t>
            </a:r>
          </a:p>
        </p:txBody>
      </p:sp>
    </p:spTree>
    <p:extLst>
      <p:ext uri="{BB962C8B-B14F-4D97-AF65-F5344CB8AC3E}">
        <p14:creationId xmlns:p14="http://schemas.microsoft.com/office/powerpoint/2010/main" val="122794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38200" y="2133600"/>
            <a:ext cx="7388225" cy="258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AU" altLang="en-US" sz="5400" dirty="0"/>
              <a:t>  </a:t>
            </a:r>
            <a:r>
              <a:rPr lang="en-AU" altLang="en-US" sz="5400" dirty="0" smtClean="0"/>
              <a:t>How </a:t>
            </a:r>
            <a:r>
              <a:rPr lang="en-AU" altLang="en-US" sz="5400" dirty="0"/>
              <a:t>about </a:t>
            </a:r>
            <a:r>
              <a:rPr lang="en-AU" altLang="en-US" sz="5400" dirty="0" smtClean="0"/>
              <a:t>the </a:t>
            </a:r>
          </a:p>
          <a:p>
            <a:pPr algn="ctr"/>
            <a:r>
              <a:rPr lang="en-AU" altLang="en-US" sz="5400" dirty="0" smtClean="0"/>
              <a:t>9th </a:t>
            </a:r>
            <a:r>
              <a:rPr lang="en-AU" altLang="en-US" sz="5400" dirty="0"/>
              <a:t>Circuit Court of Appeals?</a:t>
            </a:r>
          </a:p>
        </p:txBody>
      </p:sp>
    </p:spTree>
    <p:extLst>
      <p:ext uri="{BB962C8B-B14F-4D97-AF65-F5344CB8AC3E}">
        <p14:creationId xmlns:p14="http://schemas.microsoft.com/office/powerpoint/2010/main" val="407304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110</TotalTime>
  <Words>453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Courier New</vt:lpstr>
      <vt:lpstr>Trebuchet MS</vt:lpstr>
      <vt:lpstr>Verdana</vt:lpstr>
      <vt:lpstr>Wingdings 2</vt:lpstr>
      <vt:lpstr>Zapf Chancery</vt:lpstr>
      <vt:lpstr>Autumn</vt:lpstr>
      <vt:lpstr>Theories of Long Term Storage:  Schema Theory</vt:lpstr>
      <vt:lpstr>How is information stored in long-term memory? </vt:lpstr>
      <vt:lpstr>Theories of information storage explain why learners interact the way they do in the presence of new material.</vt:lpstr>
      <vt:lpstr>Schema are:</vt:lpstr>
      <vt:lpstr>Schema: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State University, Chico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Long Term Storage</dc:title>
  <dc:creator>Schwartz, Neil</dc:creator>
  <cp:lastModifiedBy>Schwartz, Neil</cp:lastModifiedBy>
  <cp:revision>28</cp:revision>
  <dcterms:created xsi:type="dcterms:W3CDTF">2013-10-29T22:11:26Z</dcterms:created>
  <dcterms:modified xsi:type="dcterms:W3CDTF">2018-01-19T02:46:37Z</dcterms:modified>
</cp:coreProperties>
</file>